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7" r:id="rId4"/>
    <p:sldId id="266" r:id="rId5"/>
    <p:sldId id="267" r:id="rId6"/>
    <p:sldId id="268" r:id="rId7"/>
    <p:sldId id="269" r:id="rId8"/>
    <p:sldId id="259" r:id="rId9"/>
    <p:sldId id="278" r:id="rId10"/>
  </p:sldIdLst>
  <p:sldSz cx="111617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74" y="-96"/>
      </p:cViewPr>
      <p:guideLst>
        <p:guide orient="horz" pos="2160"/>
        <p:guide pos="35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748668" y="359898"/>
            <a:ext cx="9040988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748668" y="1850064"/>
            <a:ext cx="9040988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24756" y="1413802"/>
            <a:ext cx="256719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412518" y="1345016"/>
            <a:ext cx="7813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71285" y="274640"/>
            <a:ext cx="2232343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5214" y="274641"/>
            <a:ext cx="6790042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Graphic of stages of human growth from infancy to adulthoo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78000"/>
            <a:ext cx="1920000" cy="1080000"/>
          </a:xfrm>
          <a:prstGeom prst="snip2Diag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86632" y="-54"/>
            <a:ext cx="8371285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7339" y="2600325"/>
            <a:ext cx="7813199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7339" y="1066800"/>
            <a:ext cx="7813199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790428" y="0"/>
            <a:ext cx="9301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651665" y="2814656"/>
            <a:ext cx="256719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939427" y="2745870"/>
            <a:ext cx="7813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389" y="274320"/>
            <a:ext cx="9152605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389" y="1524000"/>
            <a:ext cx="4464685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0309" y="1524000"/>
            <a:ext cx="4464685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5160336"/>
            <a:ext cx="10045542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328278"/>
            <a:ext cx="4911154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692473" y="328278"/>
            <a:ext cx="4911154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58086" y="969336"/>
            <a:ext cx="4911154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92473" y="969336"/>
            <a:ext cx="4911154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389" y="274320"/>
            <a:ext cx="9152605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38950" y="0"/>
            <a:ext cx="9922763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238950" y="-54"/>
            <a:ext cx="8929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16778"/>
            <a:ext cx="4650714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8086" y="1406964"/>
            <a:ext cx="4650714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58086" y="2133601"/>
            <a:ext cx="9952527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897" y="1066800"/>
            <a:ext cx="3348514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0143" y="1066800"/>
            <a:ext cx="5580857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23157" y="1143004"/>
            <a:ext cx="5394828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484266" y="954341"/>
            <a:ext cx="837128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107775" y="936786"/>
            <a:ext cx="79248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3157" y="4800600"/>
            <a:ext cx="5394828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995968" y="-815922"/>
            <a:ext cx="200052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06068" y="21103"/>
            <a:ext cx="2077796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23236" y="1055077"/>
            <a:ext cx="13741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236374" y="-54"/>
            <a:ext cx="992534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752389" y="274638"/>
            <a:ext cx="9152605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752389" y="1447800"/>
            <a:ext cx="9152605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371671" y="6305550"/>
            <a:ext cx="26044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6976071" y="6305550"/>
            <a:ext cx="3534542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0514333" y="6305550"/>
            <a:ext cx="5580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238950" y="-54"/>
            <a:ext cx="8929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0256" y="990600"/>
            <a:ext cx="9487456" cy="1470025"/>
          </a:xfrm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Aspects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of Human Growth &amp; Development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7856" y="3505200"/>
            <a:ext cx="9040988" cy="1752600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Imran</a:t>
            </a:r>
            <a:r>
              <a:rPr lang="en-US" dirty="0" smtClean="0"/>
              <a:t> A. </a:t>
            </a:r>
            <a:r>
              <a:rPr lang="en-US" dirty="0" err="1" smtClean="0"/>
              <a:t>Sajid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3224" t="18000" r="30930" b="15333"/>
          <a:stretch>
            <a:fillRect/>
          </a:stretch>
        </p:blipFill>
        <p:spPr bwMode="auto">
          <a:xfrm>
            <a:off x="3008313" y="2590800"/>
            <a:ext cx="81534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323056" y="6211669"/>
            <a:ext cx="1036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Disclaimer: A significant part of these slides is based on the works of </a:t>
            </a:r>
            <a:r>
              <a:rPr lang="en-US" i="1" dirty="0" err="1" smtClean="0"/>
              <a:t>ChanchadII</a:t>
            </a:r>
            <a:r>
              <a:rPr lang="en-US" i="1" dirty="0" smtClean="0"/>
              <a:t> on </a:t>
            </a:r>
            <a:r>
              <a:rPr lang="en-US" i="1" dirty="0" err="1" smtClean="0"/>
              <a:t>Slideshare</a:t>
            </a:r>
            <a:r>
              <a:rPr lang="en-US" i="1" dirty="0" smtClean="0"/>
              <a:t> at https://www.slideshare.net/Chanchad11/introduction-to-human-growth-development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ASPECTS OF DEVELOPMENT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Physical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Intellectual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Personality and Social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Moral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Spiritual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Physical Development 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1600201"/>
            <a:ext cx="10356770" cy="1828799"/>
          </a:xfrm>
        </p:spPr>
        <p:txBody>
          <a:bodyPr>
            <a:normAutofit/>
          </a:bodyPr>
          <a:lstStyle/>
          <a:p>
            <a:r>
              <a:rPr lang="en-US" dirty="0" smtClean="0"/>
              <a:t>Changes in the </a:t>
            </a:r>
            <a:r>
              <a:rPr lang="en-US" u="sng" dirty="0" smtClean="0"/>
              <a:t>body</a:t>
            </a:r>
            <a:r>
              <a:rPr lang="en-US" dirty="0" smtClean="0"/>
              <a:t>, </a:t>
            </a:r>
            <a:r>
              <a:rPr lang="en-US" u="sng" dirty="0" smtClean="0"/>
              <a:t>brain</a:t>
            </a:r>
            <a:r>
              <a:rPr lang="en-US" dirty="0" smtClean="0"/>
              <a:t>, </a:t>
            </a:r>
            <a:r>
              <a:rPr lang="en-US" u="sng" dirty="0" smtClean="0"/>
              <a:t>sensory capacities</a:t>
            </a:r>
            <a:r>
              <a:rPr lang="en-US" dirty="0" smtClean="0"/>
              <a:t>, and </a:t>
            </a:r>
            <a:r>
              <a:rPr lang="en-US" u="sng" dirty="0" smtClean="0"/>
              <a:t>motor skills</a:t>
            </a:r>
            <a:r>
              <a:rPr lang="en-US" dirty="0" smtClean="0"/>
              <a:t> which exert a major influence on both intellect and personality. </a:t>
            </a:r>
          </a:p>
        </p:txBody>
      </p:sp>
      <p:pic>
        <p:nvPicPr>
          <p:cNvPr id="2050" name="Picture 2" descr="Children running in a gym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6441" y="2819400"/>
            <a:ext cx="5645272" cy="4038600"/>
          </a:xfrm>
          <a:prstGeom prst="rect">
            <a:avLst/>
          </a:prstGeom>
          <a:noFill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75456" y="3276600"/>
            <a:ext cx="532757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 an 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infant’s knowledge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the world comes from the senses and from motor activity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while a 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person in late adulthood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 physical changes in the brain, as in Alzheimer’s disease, can result to loss in memory for recent events and in personality deterioration.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04656" y="5657671"/>
            <a:ext cx="5657057" cy="120032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 smtClean="0"/>
              <a:t> Physical development involves growth and changes in the body and brain, the senses, motor skills, and health and wellness. 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 Cognitive/Intellectual Development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in a wide variety of mental abilities such as </a:t>
            </a:r>
            <a:r>
              <a:rPr lang="en-US" u="sng" dirty="0" smtClean="0"/>
              <a:t>learning</a:t>
            </a:r>
            <a:r>
              <a:rPr lang="en-US" dirty="0" smtClean="0"/>
              <a:t>, </a:t>
            </a:r>
            <a:r>
              <a:rPr lang="en-US" u="sng" dirty="0" smtClean="0"/>
              <a:t>memory</a:t>
            </a:r>
            <a:r>
              <a:rPr lang="en-US" dirty="0" smtClean="0"/>
              <a:t>, </a:t>
            </a:r>
            <a:r>
              <a:rPr lang="en-US" u="sng" dirty="0" smtClean="0"/>
              <a:t>reasoning</a:t>
            </a:r>
            <a:r>
              <a:rPr lang="en-US" dirty="0" smtClean="0"/>
              <a:t>, </a:t>
            </a:r>
            <a:r>
              <a:rPr lang="en-US" u="sng" dirty="0" smtClean="0"/>
              <a:t>thinking</a:t>
            </a:r>
            <a:r>
              <a:rPr lang="en-US" dirty="0" smtClean="0"/>
              <a:t>, and facility with </a:t>
            </a:r>
            <a:r>
              <a:rPr lang="en-US" u="sng" dirty="0" smtClean="0"/>
              <a:t>language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These changes are closely related to both the motor and the emotional aspects of development.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13856" y="5029200"/>
            <a:ext cx="8001000" cy="15696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200" dirty="0" smtClean="0"/>
              <a:t>Cognitive development involves learning, attention, memory, language, thinking, reasoning, and creativity.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057" y="274638"/>
            <a:ext cx="10200938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3. Psychosocial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5656" y="1447800"/>
            <a:ext cx="8829338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Infancy and Childhood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temperament and attachment</a:t>
            </a:r>
          </a:p>
          <a:p>
            <a:r>
              <a:rPr lang="en-US" dirty="0" smtClean="0"/>
              <a:t>Adolescence and Adulthood </a:t>
            </a:r>
            <a:r>
              <a:rPr lang="en-US" dirty="0" smtClean="0">
                <a:sym typeface="Wingdings" pitchFamily="2" charset="2"/>
              </a:rPr>
              <a:t> </a:t>
            </a:r>
          </a:p>
          <a:p>
            <a:pPr lvl="1"/>
            <a:r>
              <a:rPr lang="en-US" dirty="0" smtClean="0"/>
              <a:t>social world expands, </a:t>
            </a:r>
          </a:p>
          <a:p>
            <a:pPr lvl="1"/>
            <a:r>
              <a:rPr lang="en-US" dirty="0" smtClean="0"/>
              <a:t>child grows psychologically, </a:t>
            </a:r>
          </a:p>
          <a:p>
            <a:pPr lvl="1"/>
            <a:r>
              <a:rPr lang="en-US" dirty="0" smtClean="0"/>
              <a:t>different types of play and interactions with other children and teachers</a:t>
            </a:r>
          </a:p>
          <a:p>
            <a:pPr lvl="1"/>
            <a:r>
              <a:rPr lang="en-US" dirty="0" smtClean="0"/>
              <a:t>Peers become more important, </a:t>
            </a:r>
          </a:p>
          <a:p>
            <a:pPr lvl="1"/>
            <a:r>
              <a:rPr lang="en-US" dirty="0" smtClean="0"/>
              <a:t>exploring new roles and forming their own identities. </a:t>
            </a:r>
          </a:p>
          <a:p>
            <a:pPr lvl="1"/>
            <a:r>
              <a:rPr lang="en-US" dirty="0" smtClean="0"/>
              <a:t>Dating, romance, cohabitation, marriage, having children, and finding work or a career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057400"/>
            <a:ext cx="2151855" cy="35394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Psychosocial development involves emotions, personality, self-esteem, and relationships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Moral Development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to become gradually aware of the distinction between </a:t>
            </a:r>
            <a:r>
              <a:rPr lang="en-US" u="sng" dirty="0" smtClean="0"/>
              <a:t>right or wrong</a:t>
            </a:r>
            <a:r>
              <a:rPr lang="en-US" dirty="0" smtClean="0"/>
              <a:t>; to unfold standards or habits that have to do with right or wrong in conduct.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Spiritual Development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an evolution and refinement of thought and feeling; of the spirit or soul as distinguished from the body or material matters. </a:t>
            </a:r>
          </a:p>
          <a:p>
            <a:r>
              <a:rPr lang="en-US" dirty="0" smtClean="0"/>
              <a:t>A consciousness of religion or the church that is held a sacred.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13656" y="5181600"/>
            <a:ext cx="8419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There are many aspects of spiritual development: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857" y="304800"/>
            <a:ext cx="10658138" cy="5943600"/>
          </a:xfrm>
        </p:spPr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b="1" dirty="0" smtClean="0"/>
              <a:t>Beliefs </a:t>
            </a:r>
            <a:r>
              <a:rPr lang="en-US" dirty="0" smtClean="0"/>
              <a:t>-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development of </a:t>
            </a:r>
            <a:r>
              <a:rPr lang="en-US" dirty="0" smtClean="0"/>
              <a:t>personal beliefs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including </a:t>
            </a:r>
            <a:r>
              <a:rPr lang="en-US" dirty="0" smtClean="0"/>
              <a:t>religious beliefs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; an appreciation that people have individual and </a:t>
            </a:r>
            <a:r>
              <a:rPr lang="en-US" dirty="0" smtClean="0"/>
              <a:t>shared beliefs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on which they </a:t>
            </a:r>
            <a:r>
              <a:rPr lang="en-US" dirty="0" smtClean="0"/>
              <a:t>base their lives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; a developing understanding of how beliefs contribute to </a:t>
            </a:r>
            <a:r>
              <a:rPr lang="en-US" dirty="0" smtClean="0"/>
              <a:t>personal identity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US" dirty="0" smtClean="0"/>
              <a:t> </a:t>
            </a:r>
          </a:p>
          <a:p>
            <a:pPr marL="596646" indent="-514350">
              <a:buFont typeface="+mj-lt"/>
              <a:buAutoNum type="arabicPeriod"/>
            </a:pPr>
            <a:r>
              <a:rPr lang="en-US" b="1" dirty="0" smtClean="0"/>
              <a:t>A sense of awe, wonder and mystery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Being </a:t>
            </a:r>
            <a:r>
              <a:rPr lang="en-US" dirty="0" smtClean="0"/>
              <a:t>inspired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by the </a:t>
            </a:r>
            <a:r>
              <a:rPr lang="en-US" dirty="0" smtClean="0"/>
              <a:t>natural world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smtClean="0"/>
              <a:t>mystery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or </a:t>
            </a:r>
            <a:r>
              <a:rPr lang="en-US" dirty="0" smtClean="0"/>
              <a:t>human achievement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.  Experiencing feelings of </a:t>
            </a:r>
            <a:r>
              <a:rPr lang="en-US" dirty="0" smtClean="0"/>
              <a:t>transcendence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- Feelings which may give rise to belief in the </a:t>
            </a:r>
            <a:r>
              <a:rPr lang="en-US" dirty="0" smtClean="0"/>
              <a:t>existence of a divine being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marL="596646" indent="-514350">
              <a:buFont typeface="+mj-lt"/>
              <a:buAutoNum type="arabicPeriod"/>
            </a:pPr>
            <a:r>
              <a:rPr lang="en-US" b="1" u="sng" dirty="0" smtClean="0"/>
              <a:t>Search for meaning and purpose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Asking "</a:t>
            </a:r>
            <a:r>
              <a:rPr lang="en-US" dirty="0" smtClean="0"/>
              <a:t>why me?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" at times of </a:t>
            </a:r>
            <a:r>
              <a:rPr lang="en-US" dirty="0" smtClean="0"/>
              <a:t>hardship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or </a:t>
            </a:r>
            <a:r>
              <a:rPr lang="en-US" dirty="0" smtClean="0"/>
              <a:t>suffering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; reflecting on the </a:t>
            </a:r>
            <a:r>
              <a:rPr lang="en-US" dirty="0" smtClean="0"/>
              <a:t>origins and purpose of life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; responding to </a:t>
            </a:r>
            <a:r>
              <a:rPr lang="en-US" dirty="0" smtClean="0"/>
              <a:t>challenging experiences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of life such as </a:t>
            </a:r>
            <a:r>
              <a:rPr lang="en-US" dirty="0" smtClean="0"/>
              <a:t>beauty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smtClean="0"/>
              <a:t>suffering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and </a:t>
            </a:r>
            <a:r>
              <a:rPr lang="en-US" dirty="0" smtClean="0"/>
              <a:t>death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.  </a:t>
            </a:r>
          </a:p>
          <a:p>
            <a:pPr marL="596646" indent="-514350">
              <a:buFont typeface="+mj-lt"/>
              <a:buAutoNum type="arabicPeriod"/>
            </a:pPr>
            <a:r>
              <a:rPr lang="en-US" b="1" u="sng" dirty="0" smtClean="0"/>
              <a:t>Self-knowledge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An </a:t>
            </a:r>
            <a:r>
              <a:rPr lang="en-US" dirty="0" smtClean="0"/>
              <a:t>awareness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of oneself in terms of thoughts, feelings, emotions, </a:t>
            </a:r>
            <a:r>
              <a:rPr lang="en-US" dirty="0" smtClean="0"/>
              <a:t>responsibilities and experiences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; a growing </a:t>
            </a:r>
            <a:r>
              <a:rPr lang="en-US" dirty="0" smtClean="0"/>
              <a:t>understanding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and </a:t>
            </a:r>
            <a:r>
              <a:rPr lang="en-US" dirty="0" smtClean="0"/>
              <a:t>acceptance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of </a:t>
            </a:r>
            <a:r>
              <a:rPr lang="en-US" dirty="0" smtClean="0"/>
              <a:t>individual identity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; the development of </a:t>
            </a:r>
            <a:r>
              <a:rPr lang="en-US" dirty="0" smtClean="0"/>
              <a:t>self-respect.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857" y="304800"/>
            <a:ext cx="10277138" cy="59436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 startAt="5"/>
            </a:pPr>
            <a:r>
              <a:rPr lang="en-US" b="1" u="sng" dirty="0" smtClean="0"/>
              <a:t>Relationships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- Recognizing and </a:t>
            </a:r>
            <a:r>
              <a:rPr lang="en-US" dirty="0" smtClean="0"/>
              <a:t>valuing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worth of each </a:t>
            </a:r>
            <a:r>
              <a:rPr lang="en-US" dirty="0" smtClean="0"/>
              <a:t>individual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; developing a </a:t>
            </a:r>
            <a:r>
              <a:rPr lang="en-US" dirty="0" smtClean="0"/>
              <a:t>sense of community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; the ability to </a:t>
            </a:r>
            <a:r>
              <a:rPr lang="en-US" dirty="0" smtClean="0"/>
              <a:t>build up relationships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with others. </a:t>
            </a:r>
            <a:r>
              <a:rPr lang="en-US" dirty="0" smtClean="0"/>
              <a:t> </a:t>
            </a:r>
          </a:p>
          <a:p>
            <a:pPr marL="596646" indent="-514350">
              <a:buFont typeface="+mj-lt"/>
              <a:buAutoNum type="arabicPeriod" startAt="5"/>
            </a:pPr>
            <a:r>
              <a:rPr lang="en-US" b="1" u="sng" dirty="0" smtClean="0"/>
              <a:t>Creativity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Expressing </a:t>
            </a:r>
            <a:r>
              <a:rPr lang="en-US" dirty="0" smtClean="0"/>
              <a:t>innermost thoughts and feelings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through, for example, art, music, literature and crafts.</a:t>
            </a:r>
          </a:p>
          <a:p>
            <a:pPr marL="596646" indent="-514350">
              <a:buFont typeface="+mj-lt"/>
              <a:buAutoNum type="arabicPeriod" startAt="5"/>
            </a:pPr>
            <a:r>
              <a:rPr lang="en-US" b="1" u="sng" dirty="0" smtClean="0"/>
              <a:t>Feelings and emotions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sense of </a:t>
            </a:r>
            <a:r>
              <a:rPr lang="en-US" dirty="0" smtClean="0"/>
              <a:t>being moved by beauty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or </a:t>
            </a:r>
            <a:r>
              <a:rPr lang="en-US" dirty="0" smtClean="0"/>
              <a:t>kindness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; </a:t>
            </a:r>
            <a:r>
              <a:rPr lang="en-US" dirty="0" smtClean="0"/>
              <a:t>hurt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by injustice or aggression; a growing </a:t>
            </a:r>
            <a:r>
              <a:rPr lang="en-US" dirty="0" smtClean="0"/>
              <a:t>awareness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of when it is important to </a:t>
            </a:r>
            <a:r>
              <a:rPr lang="en-US" dirty="0" smtClean="0"/>
              <a:t>control emotions and feelings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and how to learn to use such feelings as a source of growth.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5527</TotalTime>
  <Words>590</Words>
  <Application>Microsoft Office PowerPoint</Application>
  <PresentationFormat>Custom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Aspects of Human Growth &amp; Development</vt:lpstr>
      <vt:lpstr>ASPECTS OF DEVELOPMENT</vt:lpstr>
      <vt:lpstr>1. Physical Development </vt:lpstr>
      <vt:lpstr>2. Cognitive/Intellectual Development </vt:lpstr>
      <vt:lpstr>3. Psychosocial Development</vt:lpstr>
      <vt:lpstr>4. Moral Development </vt:lpstr>
      <vt:lpstr>5. Spiritual Development 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Human Growth</dc:title>
  <dc:creator>Imran</dc:creator>
  <cp:lastModifiedBy>Imran</cp:lastModifiedBy>
  <cp:revision>47</cp:revision>
  <dcterms:created xsi:type="dcterms:W3CDTF">2006-08-16T00:00:00Z</dcterms:created>
  <dcterms:modified xsi:type="dcterms:W3CDTF">2020-03-02T07:51:43Z</dcterms:modified>
</cp:coreProperties>
</file>